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notesMaster" Target="notesMasters/notesMaster1.xml"/><Relationship Id="rId19" Type="http://schemas.openxmlformats.org/officeDocument/2006/relationships/font" Target="fonts/Inter-boldItalic.fntdata"/><Relationship Id="rId6" Type="http://schemas.openxmlformats.org/officeDocument/2006/relationships/slide" Target="slides/slide1.xml"/><Relationship Id="rId18" Type="http://schemas.openxmlformats.org/officeDocument/2006/relationships/font" Target="fonts/Inter-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71586e835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71586e835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90a0caba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90a0caba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090a0caba4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090a0caba4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090a0caba4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090a0caba4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090a0caba4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090a0caba4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1d503e27b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1d503e27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090a0caba4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090a0caba4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1d503e27b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1d503e27b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44900" y="1673025"/>
            <a:ext cx="8520600" cy="1680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b="1" lang="en">
                <a:latin typeface="Halant"/>
                <a:ea typeface="Halant"/>
                <a:cs typeface="Halant"/>
                <a:sym typeface="Halant"/>
              </a:rPr>
              <a:t>Aztec Empire</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Gallery Walk</a:t>
            </a:r>
            <a:endParaRPr b="1">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nvSpPr>
        <p:spPr>
          <a:xfrm>
            <a:off x="152400" y="99750"/>
            <a:ext cx="55332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2</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Date: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1541</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Source: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Folios (pages) 21 and 37 of </a:t>
            </a:r>
            <a:r>
              <a:rPr i="1" lang="en" sz="1200">
                <a:solidFill>
                  <a:schemeClr val="dk1"/>
                </a:solidFill>
                <a:latin typeface="Inter"/>
                <a:ea typeface="Inter"/>
                <a:cs typeface="Inter"/>
                <a:sym typeface="Inter"/>
              </a:rPr>
              <a:t>Codex Mendoza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Artist:</a:t>
            </a:r>
            <a:r>
              <a:rPr lang="en" sz="1200">
                <a:solidFill>
                  <a:schemeClr val="dk1"/>
                </a:solidFill>
                <a:latin typeface="Inter"/>
                <a:ea typeface="Inter"/>
                <a:cs typeface="Inter"/>
                <a:sym typeface="Inter"/>
              </a:rPr>
              <a:t> Unknown Aztec scribes and artists under Spanish supervision </a:t>
            </a:r>
            <a:r>
              <a:rPr lang="en" sz="1200">
                <a:solidFill>
                  <a:schemeClr val="dk1"/>
                </a:solidFill>
                <a:latin typeface="Inter"/>
                <a:ea typeface="Inter"/>
                <a:cs typeface="Inter"/>
                <a:sym typeface="Inter"/>
              </a:rPr>
              <a:t>to document Aztec conquest and tribute systems in order to send this information back to Spain.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Text from Folio 21 of </a:t>
            </a:r>
            <a:r>
              <a:rPr b="1" i="1" lang="en" sz="1200">
                <a:solidFill>
                  <a:schemeClr val="dk1"/>
                </a:solidFill>
                <a:latin typeface="Inter"/>
                <a:ea typeface="Inter"/>
                <a:cs typeface="Inter"/>
                <a:sym typeface="Inter"/>
              </a:rPr>
              <a:t>Codex Mendoza</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lords of Mexico, after having conquered the twenty-six towns drawn and named on the following two pages, placed [officials] in each town and, in the principal one, a governor to rule over them, to maintain peace and justice, assure tribute payment, and prevent rebellion.</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Items in the Tribute shown in the picture (Folio 37)</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dk1"/>
                </a:solidFill>
                <a:latin typeface="Inter"/>
                <a:ea typeface="Inter"/>
                <a:cs typeface="Inter"/>
                <a:sym typeface="Inter"/>
              </a:rPr>
              <a:t>1st row:</a:t>
            </a:r>
            <a:r>
              <a:rPr lang="en" sz="1000">
                <a:solidFill>
                  <a:schemeClr val="dk1"/>
                </a:solidFill>
                <a:latin typeface="Inter"/>
                <a:ea typeface="Inter"/>
                <a:cs typeface="Inter"/>
                <a:sym typeface="Inter"/>
              </a:rPr>
              <a:t> 1600 blankets of various designs; 400 skirts and women’s tunics.</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dk1"/>
                </a:solidFill>
                <a:latin typeface="Inter"/>
                <a:ea typeface="Inter"/>
                <a:cs typeface="Inter"/>
                <a:sym typeface="Inter"/>
              </a:rPr>
              <a:t>2nd row:</a:t>
            </a:r>
            <a:r>
              <a:rPr lang="en" sz="1000">
                <a:solidFill>
                  <a:schemeClr val="dk1"/>
                </a:solidFill>
                <a:latin typeface="Inter"/>
                <a:ea typeface="Inter"/>
                <a:cs typeface="Inter"/>
                <a:sym typeface="Inter"/>
              </a:rPr>
              <a:t> 1600 large blankets; 100 small copper axes.</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dk1"/>
                </a:solidFill>
                <a:latin typeface="Inter"/>
                <a:ea typeface="Inter"/>
                <a:cs typeface="Inter"/>
                <a:sym typeface="Inter"/>
              </a:rPr>
              <a:t>3rd row:</a:t>
            </a:r>
            <a:r>
              <a:rPr lang="en" sz="1000">
                <a:solidFill>
                  <a:schemeClr val="dk1"/>
                </a:solidFill>
                <a:latin typeface="Inter"/>
                <a:ea typeface="Inter"/>
                <a:cs typeface="Inter"/>
                <a:sym typeface="Inter"/>
              </a:rPr>
              <a:t> 2 warrior costumes with rich feathers (yellow); 20 warrior costumes with ordinary feathers (red).</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dk1"/>
                </a:solidFill>
                <a:latin typeface="Inter"/>
                <a:ea typeface="Inter"/>
                <a:cs typeface="Inter"/>
                <a:sym typeface="Inter"/>
              </a:rPr>
              <a:t>4th row:</a:t>
            </a:r>
            <a:r>
              <a:rPr lang="en" sz="1000">
                <a:solidFill>
                  <a:schemeClr val="dk1"/>
                </a:solidFill>
                <a:latin typeface="Inter"/>
                <a:ea typeface="Inter"/>
                <a:cs typeface="Inter"/>
                <a:sym typeface="Inter"/>
              </a:rPr>
              <a:t> 2 shields with rich feathers (yellow and blue); 20 shields with ordinary feathers (red).</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dk1"/>
                </a:solidFill>
                <a:latin typeface="Inter"/>
                <a:ea typeface="Inter"/>
                <a:cs typeface="Inter"/>
                <a:sym typeface="Inter"/>
              </a:rPr>
              <a:t>5th row:</a:t>
            </a:r>
            <a:r>
              <a:rPr lang="en" sz="1000">
                <a:solidFill>
                  <a:schemeClr val="dk1"/>
                </a:solidFill>
                <a:latin typeface="Inter"/>
                <a:ea typeface="Inter"/>
                <a:cs typeface="Inter"/>
                <a:sym typeface="Inter"/>
              </a:rPr>
              <a:t> 4 bins of food (maize, chia, beans, amaranth); 5 strings of beads of fine stones.</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dk1"/>
                </a:solidFill>
                <a:latin typeface="Inter"/>
                <a:ea typeface="Inter"/>
                <a:cs typeface="Inter"/>
                <a:sym typeface="Inter"/>
              </a:rPr>
              <a:t>6th row:</a:t>
            </a:r>
            <a:r>
              <a:rPr lang="en" sz="1000">
                <a:solidFill>
                  <a:schemeClr val="dk1"/>
                </a:solidFill>
                <a:latin typeface="Inter"/>
                <a:ea typeface="Inter"/>
                <a:cs typeface="Inter"/>
                <a:sym typeface="Inter"/>
              </a:rPr>
              <a:t> 400 bins of incense; 200 small jars of honey.</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dk1"/>
                </a:solidFill>
                <a:latin typeface="Inter"/>
                <a:ea typeface="Inter"/>
                <a:cs typeface="Inter"/>
                <a:sym typeface="Inter"/>
              </a:rPr>
              <a:t>7th row*:</a:t>
            </a:r>
            <a:r>
              <a:rPr lang="en" sz="1000">
                <a:solidFill>
                  <a:schemeClr val="dk1"/>
                </a:solidFill>
                <a:latin typeface="Inter"/>
                <a:ea typeface="Inter"/>
                <a:cs typeface="Inter"/>
                <a:sym typeface="Inter"/>
              </a:rPr>
              <a:t> The 7th row and the column on the far left consist of towns that gave these tributes to the Aztecs.</a:t>
            </a:r>
            <a:endParaRPr sz="1000">
              <a:solidFill>
                <a:schemeClr val="dk1"/>
              </a:solidFill>
              <a:latin typeface="Inter"/>
              <a:ea typeface="Inter"/>
              <a:cs typeface="Inter"/>
              <a:sym typeface="Inter"/>
            </a:endParaRPr>
          </a:p>
        </p:txBody>
      </p:sp>
      <p:pic>
        <p:nvPicPr>
          <p:cNvPr id="66" name="Google Shape;66;p15"/>
          <p:cNvPicPr preferRelativeResize="0"/>
          <p:nvPr/>
        </p:nvPicPr>
        <p:blipFill>
          <a:blip r:embed="rId3">
            <a:alphaModFix/>
          </a:blip>
          <a:stretch>
            <a:fillRect/>
          </a:stretch>
        </p:blipFill>
        <p:spPr>
          <a:xfrm>
            <a:off x="5884600" y="99750"/>
            <a:ext cx="2871325" cy="50437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nvSpPr>
        <p:spPr>
          <a:xfrm>
            <a:off x="152400" y="509675"/>
            <a:ext cx="38322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3</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2003</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Source: </a:t>
            </a:r>
            <a:r>
              <a:rPr lang="en" sz="1200">
                <a:solidFill>
                  <a:schemeClr val="dk1"/>
                </a:solidFill>
                <a:highlight>
                  <a:srgbClr val="FFFFFF"/>
                </a:highlight>
                <a:latin typeface="Inter"/>
                <a:ea typeface="Inter"/>
                <a:cs typeface="Inter"/>
                <a:sym typeface="Inter"/>
              </a:rPr>
              <a:t>“Alliance and Intervention in Aztec Imperial Expansion” in </a:t>
            </a:r>
            <a:r>
              <a:rPr i="1" lang="en" sz="1200">
                <a:solidFill>
                  <a:schemeClr val="dk1"/>
                </a:solidFill>
                <a:highlight>
                  <a:srgbClr val="FFFFFF"/>
                </a:highlight>
                <a:latin typeface="Inter"/>
                <a:ea typeface="Inter"/>
                <a:cs typeface="Inter"/>
                <a:sym typeface="Inter"/>
              </a:rPr>
              <a:t>Factional Competition and Political Development in the New World</a:t>
            </a:r>
            <a:endParaRPr b="1" i="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Frederic Hicks</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highlight>
                  <a:srgbClr val="FFFFFF"/>
                </a:highlight>
                <a:latin typeface="Inter"/>
                <a:ea typeface="Inter"/>
                <a:cs typeface="Inter"/>
                <a:sym typeface="Inter"/>
              </a:rPr>
              <a:t>Frederic Hicks was a distinguished scholar of Mesoamerican ethnohistory and anthropology.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rgbClr val="202122"/>
              </a:solidFill>
              <a:latin typeface="Inter"/>
              <a:ea typeface="Inter"/>
              <a:cs typeface="Inter"/>
              <a:sym typeface="Inter"/>
            </a:endParaRPr>
          </a:p>
        </p:txBody>
      </p:sp>
      <p:sp>
        <p:nvSpPr>
          <p:cNvPr id="72" name="Google Shape;72;p16"/>
          <p:cNvSpPr txBox="1"/>
          <p:nvPr/>
        </p:nvSpPr>
        <p:spPr>
          <a:xfrm>
            <a:off x="4465025" y="257250"/>
            <a:ext cx="4222800" cy="4629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dk1"/>
                </a:solidFill>
                <a:latin typeface="Halant"/>
                <a:ea typeface="Halant"/>
                <a:cs typeface="Halant"/>
                <a:sym typeface="Halant"/>
              </a:rPr>
              <a:t>“The growth of the Empire of the Triple Alliance, or Aztec empire, is recounted in a number of sources, and all of them describe how it was built through wars of conquest waged by the allied cities of Tenochtitlan (modern Mexico City), Tetzcoco (Texcoco), and Tlacopan (Tacuba). These conquests began with the overthrow of the Tepanec empire in 1428 and did not end until the Spanish conquest in 1519. The Mexica of Tenochtitlan and their allies fought and </a:t>
            </a:r>
            <a:r>
              <a:rPr lang="en" sz="1900">
                <a:solidFill>
                  <a:schemeClr val="dk1"/>
                </a:solidFill>
                <a:latin typeface="Halant"/>
                <a:ea typeface="Halant"/>
                <a:cs typeface="Halant"/>
                <a:sym typeface="Halant"/>
              </a:rPr>
              <a:t>vanquished</a:t>
            </a:r>
            <a:r>
              <a:rPr lang="en" sz="1900">
                <a:solidFill>
                  <a:schemeClr val="dk1"/>
                </a:solidFill>
                <a:latin typeface="Halant"/>
                <a:ea typeface="Halant"/>
                <a:cs typeface="Halant"/>
                <a:sym typeface="Halant"/>
              </a:rPr>
              <a:t> other states, and demanded tribute and submission as a price for peace.”</a:t>
            </a:r>
            <a:endParaRPr sz="19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4</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2013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The Aztecs</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Michael E. Smith</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highlight>
                  <a:srgbClr val="FFFFFF"/>
                </a:highlight>
                <a:latin typeface="Inter"/>
                <a:ea typeface="Inter"/>
                <a:cs typeface="Inter"/>
                <a:sym typeface="Inter"/>
              </a:rPr>
              <a:t>Michael E. Smith is Professor of Anthropology in the School of Human Evolution and Social Change at Arizona State University.</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78" name="Google Shape;78;p17"/>
          <p:cNvSpPr txBox="1"/>
          <p:nvPr/>
        </p:nvSpPr>
        <p:spPr>
          <a:xfrm>
            <a:off x="3379225" y="181050"/>
            <a:ext cx="5516700" cy="4629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Halant"/>
                <a:ea typeface="Halant"/>
                <a:cs typeface="Halant"/>
                <a:sym typeface="Halant"/>
              </a:rPr>
              <a:t>“The goal of warfare among the Aztecs was to conquer other city-states in order to force them to pay tribute and taxes. Warfare was not used to expand the size or territory of a state since the losing city-state typically maintained its </a:t>
            </a:r>
            <a:r>
              <a:rPr i="1" lang="en" sz="1700">
                <a:solidFill>
                  <a:schemeClr val="dk1"/>
                </a:solidFill>
                <a:latin typeface="Halant"/>
                <a:ea typeface="Halant"/>
                <a:cs typeface="Halant"/>
                <a:sym typeface="Halant"/>
              </a:rPr>
              <a:t>tlatoani</a:t>
            </a:r>
            <a:r>
              <a:rPr lang="en" sz="1700">
                <a:solidFill>
                  <a:schemeClr val="dk1"/>
                </a:solidFill>
                <a:latin typeface="Halant"/>
                <a:ea typeface="Halant"/>
                <a:cs typeface="Halant"/>
                <a:sym typeface="Halant"/>
              </a:rPr>
              <a:t>, government and lands intact. The losing king simply had to acknowledge the dominance of the victorious king and agree to deliver a specified payment each year…</a:t>
            </a:r>
            <a:endParaRPr sz="1700">
              <a:solidFill>
                <a:schemeClr val="dk1"/>
              </a:solidFill>
              <a:latin typeface="Halant"/>
              <a:ea typeface="Halant"/>
              <a:cs typeface="Halant"/>
              <a:sym typeface="Halant"/>
            </a:endParaRPr>
          </a:p>
          <a:p>
            <a:pPr indent="0" lvl="0" marL="0" rtl="0" algn="l">
              <a:spcBef>
                <a:spcPts val="0"/>
              </a:spcBef>
              <a:spcAft>
                <a:spcPts val="0"/>
              </a:spcAft>
              <a:buNone/>
            </a:pPr>
            <a:r>
              <a:t/>
            </a:r>
            <a:endParaRPr sz="1700">
              <a:solidFill>
                <a:schemeClr val="dk1"/>
              </a:solidFill>
              <a:latin typeface="Halant"/>
              <a:ea typeface="Halant"/>
              <a:cs typeface="Halant"/>
              <a:sym typeface="Halant"/>
            </a:endParaRPr>
          </a:p>
          <a:p>
            <a:pPr indent="0" lvl="0" marL="0" rtl="0" algn="l">
              <a:spcBef>
                <a:spcPts val="0"/>
              </a:spcBef>
              <a:spcAft>
                <a:spcPts val="0"/>
              </a:spcAft>
              <a:buNone/>
            </a:pPr>
            <a:r>
              <a:rPr lang="en" sz="1700">
                <a:solidFill>
                  <a:schemeClr val="dk1"/>
                </a:solidFill>
                <a:latin typeface="Halant"/>
                <a:ea typeface="Halant"/>
                <a:cs typeface="Halant"/>
                <a:sym typeface="Halant"/>
              </a:rPr>
              <a:t>Aztec warfare was ritualized and followed a distinct protocol, although actual battles were fierce and serious. The ruler of a city-state bent upon expansion first sent ambassadors to request the surrender of the targeted town. Gifts were offered to the local lord and the consequences of refusal were described. These threats included </a:t>
            </a:r>
            <a:r>
              <a:rPr lang="en" sz="1700">
                <a:solidFill>
                  <a:schemeClr val="dk1"/>
                </a:solidFill>
                <a:latin typeface="Halant"/>
                <a:ea typeface="Halant"/>
                <a:cs typeface="Halant"/>
                <a:sym typeface="Halant"/>
              </a:rPr>
              <a:t>military</a:t>
            </a:r>
            <a:r>
              <a:rPr lang="en" sz="1700">
                <a:solidFill>
                  <a:schemeClr val="dk1"/>
                </a:solidFill>
                <a:latin typeface="Halant"/>
                <a:ea typeface="Halant"/>
                <a:cs typeface="Halant"/>
                <a:sym typeface="Halant"/>
              </a:rPr>
              <a:t> conquest, the possible destruction of the town, and the imposition of a heavy burden of taxes.”</a:t>
            </a:r>
            <a:endParaRPr sz="17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nvSpPr>
        <p:spPr>
          <a:xfrm>
            <a:off x="152400" y="509675"/>
            <a:ext cx="22884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5</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2007</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Handbook to Life in the Aztec World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Manuel Aguilar-Moreno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highlight>
                  <a:srgbClr val="FFFFFF"/>
                </a:highlight>
                <a:latin typeface="Inter"/>
                <a:ea typeface="Inter"/>
                <a:cs typeface="Inter"/>
                <a:sym typeface="Inter"/>
              </a:rPr>
              <a:t>Manuel Aguilar-Moreno is associate professor of art history at California State University in Los Angeles.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50">
              <a:solidFill>
                <a:srgbClr val="242424"/>
              </a:solidFill>
              <a:highlight>
                <a:srgbClr val="F5F5F5"/>
              </a:highlight>
            </a:endParaRPr>
          </a:p>
        </p:txBody>
      </p:sp>
      <p:sp>
        <p:nvSpPr>
          <p:cNvPr id="84" name="Google Shape;84;p18"/>
          <p:cNvSpPr txBox="1"/>
          <p:nvPr/>
        </p:nvSpPr>
        <p:spPr>
          <a:xfrm>
            <a:off x="2440800" y="90450"/>
            <a:ext cx="6586500" cy="4962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1"/>
                </a:solidFill>
                <a:latin typeface="Halant"/>
                <a:ea typeface="Halant"/>
                <a:cs typeface="Halant"/>
                <a:sym typeface="Halant"/>
              </a:rPr>
              <a:t>“Most people will agree that certain environments facilitated the development of great civilizations. </a:t>
            </a:r>
            <a:r>
              <a:rPr lang="en" sz="1600">
                <a:solidFill>
                  <a:schemeClr val="dk1"/>
                </a:solidFill>
                <a:latin typeface="Halant"/>
                <a:ea typeface="Halant"/>
                <a:cs typeface="Halant"/>
                <a:sym typeface="Halant"/>
              </a:rPr>
              <a:t>One such environment was the Valley of Mexico… </a:t>
            </a:r>
            <a:r>
              <a:rPr lang="en" sz="1600">
                <a:solidFill>
                  <a:schemeClr val="dk1"/>
                </a:solidFill>
                <a:latin typeface="Halant"/>
                <a:ea typeface="Halant"/>
                <a:cs typeface="Halant"/>
                <a:sym typeface="Halant"/>
              </a:rPr>
              <a:t>Although the Valley of Mexico lacked a large river, it had many necessary factors for civilization such as freshwater, fertile land, game, and some natural barriers. </a:t>
            </a:r>
            <a:r>
              <a:rPr lang="en" sz="1600">
                <a:solidFill>
                  <a:schemeClr val="dk1"/>
                </a:solidFill>
                <a:latin typeface="Halant"/>
                <a:ea typeface="Halant"/>
                <a:cs typeface="Halant"/>
                <a:sym typeface="Halant"/>
              </a:rPr>
              <a:t>Although</a:t>
            </a:r>
            <a:r>
              <a:rPr lang="en" sz="1600">
                <a:solidFill>
                  <a:schemeClr val="dk1"/>
                </a:solidFill>
                <a:latin typeface="Halant"/>
                <a:ea typeface="Halant"/>
                <a:cs typeface="Halant"/>
                <a:sym typeface="Halant"/>
              </a:rPr>
              <a:t> most of the water has by now been drained from the valley, during the time of the Aztec empire (1428-1521), the landscape resembled a water-filled bowl, with the five lakes surrounded by mountains and active volcanoes. This physical geography provided the raw materials for the Mexica to build the Aztec Empire…</a:t>
            </a:r>
            <a:endParaRPr sz="1600">
              <a:solidFill>
                <a:schemeClr val="dk1"/>
              </a:solidFill>
              <a:latin typeface="Halant"/>
              <a:ea typeface="Halant"/>
              <a:cs typeface="Halant"/>
              <a:sym typeface="Halant"/>
            </a:endParaRPr>
          </a:p>
          <a:p>
            <a:pPr indent="0" lvl="0" marL="0" rtl="0" algn="l">
              <a:spcBef>
                <a:spcPts val="0"/>
              </a:spcBef>
              <a:spcAft>
                <a:spcPts val="0"/>
              </a:spcAft>
              <a:buNone/>
            </a:pPr>
            <a:r>
              <a:t/>
            </a:r>
            <a:endParaRPr sz="1600">
              <a:solidFill>
                <a:schemeClr val="dk1"/>
              </a:solidFill>
              <a:latin typeface="Halant"/>
              <a:ea typeface="Halant"/>
              <a:cs typeface="Halant"/>
              <a:sym typeface="Halant"/>
            </a:endParaRPr>
          </a:p>
          <a:p>
            <a:pPr indent="0" lvl="0" marL="0" rtl="0" algn="l">
              <a:spcBef>
                <a:spcPts val="0"/>
              </a:spcBef>
              <a:spcAft>
                <a:spcPts val="0"/>
              </a:spcAft>
              <a:buNone/>
            </a:pPr>
            <a:r>
              <a:rPr lang="en" sz="1600">
                <a:solidFill>
                  <a:schemeClr val="dk1"/>
                </a:solidFill>
                <a:latin typeface="Halant"/>
                <a:ea typeface="Halant"/>
                <a:cs typeface="Halant"/>
                <a:sym typeface="Halant"/>
              </a:rPr>
              <a:t>The </a:t>
            </a:r>
            <a:r>
              <a:rPr lang="en" sz="1600">
                <a:solidFill>
                  <a:schemeClr val="dk1"/>
                </a:solidFill>
                <a:latin typeface="Halant"/>
                <a:ea typeface="Halant"/>
                <a:cs typeface="Halant"/>
                <a:sym typeface="Halant"/>
              </a:rPr>
              <a:t>southern</a:t>
            </a:r>
            <a:r>
              <a:rPr lang="en" sz="1600">
                <a:solidFill>
                  <a:schemeClr val="dk1"/>
                </a:solidFill>
                <a:latin typeface="Halant"/>
                <a:ea typeface="Halant"/>
                <a:cs typeface="Halant"/>
                <a:sym typeface="Halant"/>
              </a:rPr>
              <a:t> area of the lakes had been highly developed over the centuries… During the days of the Aztec Empire, the </a:t>
            </a:r>
            <a:r>
              <a:rPr i="1" lang="en" sz="1600">
                <a:solidFill>
                  <a:schemeClr val="dk1"/>
                </a:solidFill>
                <a:latin typeface="Halant"/>
                <a:ea typeface="Halant"/>
                <a:cs typeface="Halant"/>
                <a:sym typeface="Halant"/>
              </a:rPr>
              <a:t>chinampa</a:t>
            </a:r>
            <a:r>
              <a:rPr lang="en" sz="1600">
                <a:solidFill>
                  <a:schemeClr val="dk1"/>
                </a:solidFill>
                <a:latin typeface="Halant"/>
                <a:ea typeface="Halant"/>
                <a:cs typeface="Halant"/>
                <a:sym typeface="Halant"/>
              </a:rPr>
              <a:t> farming zone on Lake Xochimilco produced at least half of the food for Tenochtitlan, which may have had as many as 200,000 inhabitants… They accomplished this by conquering most of the cities in the valley and using the conquered people to build, perfect, and expand agricultural terraces, aqueducts, and </a:t>
            </a:r>
            <a:r>
              <a:rPr i="1" lang="en" sz="1600">
                <a:solidFill>
                  <a:schemeClr val="dk1"/>
                </a:solidFill>
                <a:latin typeface="Halant"/>
                <a:ea typeface="Halant"/>
                <a:cs typeface="Halant"/>
                <a:sym typeface="Halant"/>
              </a:rPr>
              <a:t>chinampa </a:t>
            </a:r>
            <a:r>
              <a:rPr lang="en" sz="1600">
                <a:solidFill>
                  <a:schemeClr val="dk1"/>
                </a:solidFill>
                <a:latin typeface="Halant"/>
                <a:ea typeface="Halant"/>
                <a:cs typeface="Halant"/>
                <a:sym typeface="Halant"/>
              </a:rPr>
              <a:t>fields. All aspects of maintenance, from irrigation to </a:t>
            </a:r>
            <a:r>
              <a:rPr lang="en" sz="1600">
                <a:solidFill>
                  <a:schemeClr val="dk1"/>
                </a:solidFill>
                <a:latin typeface="Halant"/>
                <a:ea typeface="Halant"/>
                <a:cs typeface="Halant"/>
                <a:sym typeface="Halant"/>
              </a:rPr>
              <a:t>fertilization</a:t>
            </a:r>
            <a:r>
              <a:rPr lang="en" sz="1600">
                <a:solidFill>
                  <a:schemeClr val="dk1"/>
                </a:solidFill>
                <a:latin typeface="Halant"/>
                <a:ea typeface="Halant"/>
                <a:cs typeface="Halant"/>
                <a:sym typeface="Halant"/>
              </a:rPr>
              <a:t>, were tightly controlled and regulated, with a high regard for reusing all the materials at their disposal.”</a:t>
            </a:r>
            <a:endParaRPr sz="16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nvSpPr>
        <p:spPr>
          <a:xfrm>
            <a:off x="152400" y="509675"/>
            <a:ext cx="22884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6</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2019</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Fifth Sun: A New History of the Aztecs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Camilla Townsend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highlight>
                  <a:srgbClr val="FFFFFF"/>
                </a:highlight>
                <a:latin typeface="Inter"/>
                <a:ea typeface="Inter"/>
                <a:cs typeface="Inter"/>
                <a:sym typeface="Inter"/>
              </a:rPr>
              <a:t>Camilla Townsend is Distinguished Professor of History at Rutgers University. </a:t>
            </a:r>
            <a:endParaRPr>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Terms:</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b="1" lang="en" sz="1200">
                <a:solidFill>
                  <a:schemeClr val="dk1"/>
                </a:solidFill>
                <a:highlight>
                  <a:srgbClr val="FFFFFF"/>
                </a:highlight>
                <a:latin typeface="Inter"/>
                <a:ea typeface="Inter"/>
                <a:cs typeface="Inter"/>
                <a:sym typeface="Inter"/>
              </a:rPr>
              <a:t>Altepetl: </a:t>
            </a:r>
            <a:r>
              <a:rPr lang="en" sz="1200">
                <a:solidFill>
                  <a:schemeClr val="dk1"/>
                </a:solidFill>
                <a:highlight>
                  <a:srgbClr val="FFFFFF"/>
                </a:highlight>
                <a:latin typeface="Inter"/>
                <a:ea typeface="Inter"/>
                <a:cs typeface="Inter"/>
                <a:sym typeface="Inter"/>
              </a:rPr>
              <a:t>Nahuatl term for any state, city-state</a:t>
            </a:r>
            <a:endParaRPr sz="1050">
              <a:solidFill>
                <a:srgbClr val="242424"/>
              </a:solidFill>
              <a:highlight>
                <a:srgbClr val="F5F5F5"/>
              </a:highlight>
            </a:endParaRPr>
          </a:p>
        </p:txBody>
      </p:sp>
      <p:sp>
        <p:nvSpPr>
          <p:cNvPr id="90" name="Google Shape;90;p19"/>
          <p:cNvSpPr txBox="1"/>
          <p:nvPr/>
        </p:nvSpPr>
        <p:spPr>
          <a:xfrm>
            <a:off x="2440800" y="90450"/>
            <a:ext cx="6586500" cy="4962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1"/>
                </a:solidFill>
                <a:latin typeface="Halant"/>
                <a:ea typeface="Halant"/>
                <a:cs typeface="Halant"/>
                <a:sym typeface="Halant"/>
              </a:rPr>
              <a:t>“Moctezuma wanted to increase the level of direct control. He started by setting up thirty-eight administrative provinces (there were later fifty-five provinces), each with its own tightly organized bureaucracy. Representatives of his government were sent to live in each… The chain of command between the tlatoani’s highest officials in Tenochtitlan and those lesser figures were lived locally was </a:t>
            </a:r>
            <a:r>
              <a:rPr lang="en" sz="1500">
                <a:solidFill>
                  <a:schemeClr val="dk1"/>
                </a:solidFill>
                <a:latin typeface="Halant"/>
                <a:ea typeface="Halant"/>
                <a:cs typeface="Halant"/>
                <a:sym typeface="Halant"/>
              </a:rPr>
              <a:t>carefully</a:t>
            </a:r>
            <a:r>
              <a:rPr lang="en" sz="1500">
                <a:solidFill>
                  <a:schemeClr val="dk1"/>
                </a:solidFill>
                <a:latin typeface="Halant"/>
                <a:ea typeface="Halant"/>
                <a:cs typeface="Halant"/>
                <a:sym typeface="Halant"/>
              </a:rPr>
              <a:t> delineated, and then recorded in documents that illustrated these political relationships. Archaeological studies have revealed that people in the countryside outside the central basis largely continued to prosper. The prior “Triple Alliance” rulers had encouraged interregional trade: local markets sold such useful items as copper needles, jars of salt, and small bronze bells (for </a:t>
            </a:r>
            <a:r>
              <a:rPr lang="en" sz="1500">
                <a:solidFill>
                  <a:schemeClr val="dk1"/>
                </a:solidFill>
                <a:latin typeface="Halant"/>
                <a:ea typeface="Halant"/>
                <a:cs typeface="Halant"/>
                <a:sym typeface="Halant"/>
              </a:rPr>
              <a:t>dancing</a:t>
            </a:r>
            <a:r>
              <a:rPr lang="en" sz="1500">
                <a:solidFill>
                  <a:schemeClr val="dk1"/>
                </a:solidFill>
                <a:latin typeface="Halant"/>
                <a:ea typeface="Halant"/>
                <a:cs typeface="Halant"/>
                <a:sym typeface="Halant"/>
              </a:rPr>
              <a:t> and ceremonies)...</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rPr lang="en" sz="1500">
                <a:solidFill>
                  <a:schemeClr val="dk1"/>
                </a:solidFill>
                <a:latin typeface="Halant"/>
                <a:ea typeface="Halant"/>
                <a:cs typeface="Halant"/>
                <a:sym typeface="Halant"/>
              </a:rPr>
              <a:t>The local Mexica officials’ most important </a:t>
            </a:r>
            <a:r>
              <a:rPr lang="en" sz="1500">
                <a:solidFill>
                  <a:schemeClr val="dk1"/>
                </a:solidFill>
                <a:latin typeface="Halant"/>
                <a:ea typeface="Halant"/>
                <a:cs typeface="Halant"/>
                <a:sym typeface="Halant"/>
              </a:rPr>
              <a:t>task</a:t>
            </a:r>
            <a:r>
              <a:rPr lang="en" sz="1500">
                <a:solidFill>
                  <a:schemeClr val="dk1"/>
                </a:solidFill>
                <a:latin typeface="Halant"/>
                <a:ea typeface="Halant"/>
                <a:cs typeface="Halant"/>
                <a:sym typeface="Halant"/>
              </a:rPr>
              <a:t> was to collect all required tribute on time. They continued to work on synchronizing various altepetls’ calendars, so it would be clear when tribute was due, and they held public ceremonies, recorded in paintings, delineating what and when each altepetl owed. But tribute collection was no longer the </a:t>
            </a:r>
            <a:r>
              <a:rPr lang="en" sz="1500">
                <a:solidFill>
                  <a:schemeClr val="dk1"/>
                </a:solidFill>
                <a:latin typeface="Halant"/>
                <a:ea typeface="Halant"/>
                <a:cs typeface="Halant"/>
                <a:sym typeface="Halant"/>
              </a:rPr>
              <a:t>officials’ only task. They supported Nahua merchants engaged in long-distance trade, who were at the mercy of locals if not backed by Mexica royal authority; with such support, they could orchestrate luxury trades over impressively long distances.”</a:t>
            </a:r>
            <a:endParaRPr sz="15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nvSpPr>
        <p:spPr>
          <a:xfrm>
            <a:off x="152400" y="509675"/>
            <a:ext cx="28662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7</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16th Century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Folio (page) 70 of Codex Magliabechiano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Artist: </a:t>
            </a:r>
            <a:r>
              <a:rPr lang="en" sz="1200">
                <a:solidFill>
                  <a:schemeClr val="dk1"/>
                </a:solidFill>
                <a:latin typeface="Inter"/>
                <a:ea typeface="Inter"/>
                <a:cs typeface="Inter"/>
                <a:sym typeface="Inter"/>
              </a:rPr>
              <a:t>Unknown Aztec scribes and artists under Spanish supervision</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Folio (page) 70 shows </a:t>
            </a:r>
            <a:r>
              <a:rPr lang="en" sz="1200">
                <a:solidFill>
                  <a:srgbClr val="202122"/>
                </a:solidFill>
                <a:highlight>
                  <a:srgbClr val="F8F9FA"/>
                </a:highlight>
                <a:latin typeface="Inter"/>
                <a:ea typeface="Inter"/>
                <a:cs typeface="Inter"/>
                <a:sym typeface="Inter"/>
              </a:rPr>
              <a:t>Aztec ritual human sacrifice portrayed.</a:t>
            </a:r>
            <a:r>
              <a:rPr lang="en" sz="1200">
                <a:solidFill>
                  <a:srgbClr val="202122"/>
                </a:solidFill>
                <a:highlight>
                  <a:srgbClr val="FFFFFF"/>
                </a:highlight>
                <a:latin typeface="Inter"/>
                <a:ea typeface="Inter"/>
                <a:cs typeface="Inter"/>
                <a:sym typeface="Inter"/>
              </a:rPr>
              <a:t>The Codex Magliabechiano is primarily a religious document that portrays various deities, indigenous religious rites, costumes, and cosmological beliefs.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Public Domain</a:t>
            </a:r>
            <a:endParaRPr sz="1200">
              <a:solidFill>
                <a:schemeClr val="dk1"/>
              </a:solidFill>
              <a:latin typeface="Inter"/>
              <a:ea typeface="Inter"/>
              <a:cs typeface="Inter"/>
              <a:sym typeface="Inter"/>
            </a:endParaRPr>
          </a:p>
        </p:txBody>
      </p:sp>
      <p:pic>
        <p:nvPicPr>
          <p:cNvPr id="96" name="Google Shape;96;p20"/>
          <p:cNvPicPr preferRelativeResize="0"/>
          <p:nvPr/>
        </p:nvPicPr>
        <p:blipFill>
          <a:blip r:embed="rId3">
            <a:alphaModFix/>
          </a:blip>
          <a:stretch>
            <a:fillRect/>
          </a:stretch>
        </p:blipFill>
        <p:spPr>
          <a:xfrm>
            <a:off x="3160625" y="218775"/>
            <a:ext cx="5776075" cy="42251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1"/>
          <p:cNvSpPr txBox="1"/>
          <p:nvPr/>
        </p:nvSpPr>
        <p:spPr>
          <a:xfrm>
            <a:off x="152400" y="509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8</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16th Century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The History of the Indies of New Spain</a:t>
            </a:r>
            <a:endParaRPr b="1"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Fray Diego Durán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Diego Durán was a Dominican friar best known for his authorship of one of the earliest Western books on the history and culture of the Aztecs.</a:t>
            </a:r>
            <a:endParaRPr sz="1050">
              <a:solidFill>
                <a:srgbClr val="242424"/>
              </a:solidFill>
              <a:highlight>
                <a:srgbClr val="F5F5F5"/>
              </a:highlight>
            </a:endParaRPr>
          </a:p>
        </p:txBody>
      </p:sp>
      <p:sp>
        <p:nvSpPr>
          <p:cNvPr id="102" name="Google Shape;102;p21"/>
          <p:cNvSpPr txBox="1"/>
          <p:nvPr/>
        </p:nvSpPr>
        <p:spPr>
          <a:xfrm>
            <a:off x="4034575" y="253950"/>
            <a:ext cx="4743900" cy="4635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Halant"/>
                <a:ea typeface="Halant"/>
                <a:cs typeface="Halant"/>
                <a:sym typeface="Halant"/>
              </a:rPr>
              <a:t>“Thus, they had captured five hundred man of Chalco. These were sent to Tenochtitlan and on the day after their arrival, by order of Tlacaelel and the king, they were immediately sacrificed to the god Huitzilopochtli. In this way the vow that had been sworn was fulfilled, and the temple was reddened with the blood of five hundred men. A fire sacrifice was ordained; this was the most terrible and horrendous sacrifice that can be imagined… A great bonfire was built in a large brazier placed on the floor of the temple. This was called ‘the divine hearth.’ Into this great mass of flames men were thrown alive. Before they expired, their hearts were tord out of their bodies and offered to the god.”</a:t>
            </a:r>
            <a:endParaRPr sz="18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